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6"/>
    <p:sldId id="257" r:id="rId37"/>
    <p:sldId id="258" r:id="rId38"/>
    <p:sldId id="259" r:id="rId39"/>
    <p:sldId id="260" r:id="rId40"/>
    <p:sldId id="261" r:id="rId41"/>
    <p:sldId id="262" r:id="rId42"/>
    <p:sldId id="263" r:id="rId43"/>
    <p:sldId id="264" r:id="rId44"/>
    <p:sldId id="265" r:id="rId45"/>
    <p:sldId id="266" r:id="rId46"/>
    <p:sldId id="267" r:id="rId47"/>
    <p:sldId id="268" r:id="rId48"/>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Canva Sans" charset="1" panose="020B0503030501040103"/>
      <p:regular r:id="rId10"/>
    </p:embeddedFont>
    <p:embeddedFont>
      <p:font typeface="Canva Sans Bold" charset="1" panose="020B0803030501040103"/>
      <p:regular r:id="rId11"/>
    </p:embeddedFont>
    <p:embeddedFont>
      <p:font typeface="Canva Sans Italics" charset="1" panose="020B0503030501040103"/>
      <p:regular r:id="rId12"/>
    </p:embeddedFont>
    <p:embeddedFont>
      <p:font typeface="Canva Sans Bold Italics" charset="1" panose="020B0803030501040103"/>
      <p:regular r:id="rId13"/>
    </p:embeddedFont>
    <p:embeddedFont>
      <p:font typeface="Canva Sans Medium" charset="1" panose="020B0603030501040103"/>
      <p:regular r:id="rId14"/>
    </p:embeddedFont>
    <p:embeddedFont>
      <p:font typeface="Canva Sans Medium Italics" charset="1" panose="020B0603030501040103"/>
      <p:regular r:id="rId15"/>
    </p:embeddedFont>
    <p:embeddedFont>
      <p:font typeface="Open Sans 1" charset="1" panose="020B0606030504020204"/>
      <p:regular r:id="rId16"/>
    </p:embeddedFont>
    <p:embeddedFont>
      <p:font typeface="Open Sans 1 Bold" charset="1" panose="020B0806030504020204"/>
      <p:regular r:id="rId17"/>
    </p:embeddedFont>
    <p:embeddedFont>
      <p:font typeface="Open Sans 1 Italics" charset="1" panose="020B0606030504020204"/>
      <p:regular r:id="rId18"/>
    </p:embeddedFont>
    <p:embeddedFont>
      <p:font typeface="Open Sans 1 Bold Italics" charset="1" panose="020B0806030504020204"/>
      <p:regular r:id="rId19"/>
    </p:embeddedFont>
    <p:embeddedFont>
      <p:font typeface="Open Sans 1 Light" charset="1" panose="020B0306030504020204"/>
      <p:regular r:id="rId20"/>
    </p:embeddedFont>
    <p:embeddedFont>
      <p:font typeface="Open Sans 1 Light Italics" charset="1" panose="020B0306030504020204"/>
      <p:regular r:id="rId21"/>
    </p:embeddedFont>
    <p:embeddedFont>
      <p:font typeface="Open Sans 1 Ultra-Bold" charset="1" panose="00000000000000000000"/>
      <p:regular r:id="rId22"/>
    </p:embeddedFont>
    <p:embeddedFont>
      <p:font typeface="Open Sans 1 Ultra-Bold Italics" charset="1" panose="00000000000000000000"/>
      <p:regular r:id="rId23"/>
    </p:embeddedFont>
    <p:embeddedFont>
      <p:font typeface="Open Sans 2" charset="1" panose="00000000000000000000"/>
      <p:regular r:id="rId24"/>
    </p:embeddedFont>
    <p:embeddedFont>
      <p:font typeface="Open Sans 2 Bold" charset="1" panose="00000000000000000000"/>
      <p:regular r:id="rId25"/>
    </p:embeddedFont>
    <p:embeddedFont>
      <p:font typeface="Open Sans 2 Italics" charset="1" panose="00000000000000000000"/>
      <p:regular r:id="rId26"/>
    </p:embeddedFont>
    <p:embeddedFont>
      <p:font typeface="Open Sans 2 Bold Italics" charset="1" panose="00000000000000000000"/>
      <p:regular r:id="rId27"/>
    </p:embeddedFont>
    <p:embeddedFont>
      <p:font typeface="Open Sans 2 Light" charset="1" panose="00000000000000000000"/>
      <p:regular r:id="rId28"/>
    </p:embeddedFont>
    <p:embeddedFont>
      <p:font typeface="Open Sans 2 Light Italics" charset="1" panose="00000000000000000000"/>
      <p:regular r:id="rId29"/>
    </p:embeddedFont>
    <p:embeddedFont>
      <p:font typeface="Open Sans 2 Medium" charset="1" panose="00000000000000000000"/>
      <p:regular r:id="rId30"/>
    </p:embeddedFont>
    <p:embeddedFont>
      <p:font typeface="Open Sans 2 Medium Italics" charset="1" panose="00000000000000000000"/>
      <p:regular r:id="rId31"/>
    </p:embeddedFont>
    <p:embeddedFont>
      <p:font typeface="Open Sans 2 Semi-Bold" charset="1" panose="00000000000000000000"/>
      <p:regular r:id="rId32"/>
    </p:embeddedFont>
    <p:embeddedFont>
      <p:font typeface="Open Sans 2 Semi-Bold Italics" charset="1" panose="00000000000000000000"/>
      <p:regular r:id="rId33"/>
    </p:embeddedFont>
    <p:embeddedFont>
      <p:font typeface="Open Sans 2 Ultra-Bold" charset="1" panose="00000000000000000000"/>
      <p:regular r:id="rId34"/>
    </p:embeddedFont>
    <p:embeddedFont>
      <p:font typeface="Open Sans 2 Ultra-Bold Italics" charset="1" panose="00000000000000000000"/>
      <p:regular r:id="rId3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slides/slide1.xml" Type="http://schemas.openxmlformats.org/officeDocument/2006/relationships/slide"/><Relationship Id="rId37" Target="slides/slide2.xml" Type="http://schemas.openxmlformats.org/officeDocument/2006/relationships/slide"/><Relationship Id="rId38" Target="slides/slide3.xml" Type="http://schemas.openxmlformats.org/officeDocument/2006/relationships/slide"/><Relationship Id="rId39" Target="slides/slide4.xml" Type="http://schemas.openxmlformats.org/officeDocument/2006/relationships/slide"/><Relationship Id="rId4" Target="theme/theme1.xml" Type="http://schemas.openxmlformats.org/officeDocument/2006/relationships/theme"/><Relationship Id="rId40" Target="slides/slide5.xml" Type="http://schemas.openxmlformats.org/officeDocument/2006/relationships/slide"/><Relationship Id="rId41" Target="slides/slide6.xml" Type="http://schemas.openxmlformats.org/officeDocument/2006/relationships/slide"/><Relationship Id="rId42" Target="slides/slide7.xml" Type="http://schemas.openxmlformats.org/officeDocument/2006/relationships/slide"/><Relationship Id="rId43" Target="slides/slide8.xml" Type="http://schemas.openxmlformats.org/officeDocument/2006/relationships/slide"/><Relationship Id="rId44" Target="slides/slide9.xml" Type="http://schemas.openxmlformats.org/officeDocument/2006/relationships/slide"/><Relationship Id="rId45" Target="slides/slide10.xml" Type="http://schemas.openxmlformats.org/officeDocument/2006/relationships/slide"/><Relationship Id="rId46" Target="slides/slide11.xml" Type="http://schemas.openxmlformats.org/officeDocument/2006/relationships/slide"/><Relationship Id="rId47" Target="slides/slide12.xml" Type="http://schemas.openxmlformats.org/officeDocument/2006/relationships/slide"/><Relationship Id="rId48" Target="slides/slide13.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pic>
          <p:nvPicPr>
            <p:cNvPr name="Picture 3" id="3"/>
            <p:cNvPicPr>
              <a:picLocks noChangeAspect="true"/>
            </p:cNvPicPr>
            <p:nvPr/>
          </p:nvPicPr>
          <p:blipFill>
            <a:blip r:embed="rId2"/>
            <a:srcRect l="15359" t="0" r="15359" b="0"/>
            <a:stretch>
              <a:fillRect/>
            </a:stretch>
          </p:blipFill>
          <p:spPr>
            <a:xfrm flipH="false" flipV="false">
              <a:off x="0" y="0"/>
              <a:ext cx="24384000" cy="13716000"/>
            </a:xfrm>
            <a:prstGeom prst="rect">
              <a:avLst/>
            </a:prstGeom>
          </p:spPr>
        </p:pic>
      </p:grpSp>
      <p:sp>
        <p:nvSpPr>
          <p:cNvPr name="TextBox 4" id="4"/>
          <p:cNvSpPr txBox="true"/>
          <p:nvPr/>
        </p:nvSpPr>
        <p:spPr>
          <a:xfrm rot="0">
            <a:off x="2488623" y="2637022"/>
            <a:ext cx="12464012" cy="1457325"/>
          </a:xfrm>
          <a:prstGeom prst="rect">
            <a:avLst/>
          </a:prstGeom>
        </p:spPr>
        <p:txBody>
          <a:bodyPr anchor="t" rtlCol="false" tIns="0" lIns="0" bIns="0" rIns="0">
            <a:spAutoFit/>
          </a:bodyPr>
          <a:lstStyle/>
          <a:p>
            <a:pPr algn="l" marL="0" indent="0" lvl="0">
              <a:lnSpc>
                <a:spcPts val="11519"/>
              </a:lnSpc>
              <a:spcBef>
                <a:spcPct val="0"/>
              </a:spcBef>
            </a:pPr>
            <a:r>
              <a:rPr lang="en-US" sz="9600">
                <a:solidFill>
                  <a:srgbClr val="004AAD"/>
                </a:solidFill>
                <a:latin typeface="Open Sans 1 Bold"/>
              </a:rPr>
              <a:t>SUSTAINA-TROPOLIS</a:t>
            </a:r>
          </a:p>
        </p:txBody>
      </p:sp>
      <p:sp>
        <p:nvSpPr>
          <p:cNvPr name="TextBox 5" id="5"/>
          <p:cNvSpPr txBox="true"/>
          <p:nvPr/>
        </p:nvSpPr>
        <p:spPr>
          <a:xfrm rot="0">
            <a:off x="14117083" y="8320871"/>
            <a:ext cx="2843579" cy="1114425"/>
          </a:xfrm>
          <a:prstGeom prst="rect">
            <a:avLst/>
          </a:prstGeom>
        </p:spPr>
        <p:txBody>
          <a:bodyPr anchor="t" rtlCol="false" tIns="0" lIns="0" bIns="0" rIns="0">
            <a:spAutoFit/>
          </a:bodyPr>
          <a:lstStyle/>
          <a:p>
            <a:pPr>
              <a:lnSpc>
                <a:spcPts val="2999"/>
              </a:lnSpc>
            </a:pPr>
            <a:r>
              <a:rPr lang="en-US" sz="2499">
                <a:solidFill>
                  <a:srgbClr val="004AAD"/>
                </a:solidFill>
                <a:latin typeface="Open Sans 1 Bold"/>
              </a:rPr>
              <a:t>Created By : </a:t>
            </a:r>
          </a:p>
          <a:p>
            <a:pPr>
              <a:lnSpc>
                <a:spcPts val="2999"/>
              </a:lnSpc>
            </a:pPr>
            <a:r>
              <a:rPr lang="en-US" sz="2499">
                <a:solidFill>
                  <a:srgbClr val="004AAD"/>
                </a:solidFill>
                <a:latin typeface="Open Sans 1 Bold"/>
              </a:rPr>
              <a:t>Siddhartha Singh </a:t>
            </a:r>
          </a:p>
          <a:p>
            <a:pPr algn="l" marL="0" indent="0" lvl="0">
              <a:lnSpc>
                <a:spcPts val="2999"/>
              </a:lnSpc>
              <a:spcBef>
                <a:spcPct val="0"/>
              </a:spcBef>
            </a:pPr>
            <a:r>
              <a:rPr lang="en-US" sz="2499">
                <a:solidFill>
                  <a:srgbClr val="004AAD"/>
                </a:solidFill>
                <a:latin typeface="Open Sans 1 Bold"/>
              </a:rPr>
              <a:t>Arpit Agrawal</a:t>
            </a:r>
          </a:p>
        </p:txBody>
      </p:sp>
      <p:sp>
        <p:nvSpPr>
          <p:cNvPr name="TextBox 6" id="6"/>
          <p:cNvSpPr txBox="true"/>
          <p:nvPr/>
        </p:nvSpPr>
        <p:spPr>
          <a:xfrm rot="0">
            <a:off x="4110044" y="4543425"/>
            <a:ext cx="8824822" cy="600075"/>
          </a:xfrm>
          <a:prstGeom prst="rect">
            <a:avLst/>
          </a:prstGeom>
        </p:spPr>
        <p:txBody>
          <a:bodyPr anchor="t" rtlCol="false" tIns="0" lIns="0" bIns="0" rIns="0">
            <a:spAutoFit/>
          </a:bodyPr>
          <a:lstStyle/>
          <a:p>
            <a:pPr algn="l" marL="0" indent="0" lvl="0">
              <a:lnSpc>
                <a:spcPts val="4799"/>
              </a:lnSpc>
              <a:spcBef>
                <a:spcPct val="0"/>
              </a:spcBef>
            </a:pPr>
            <a:r>
              <a:rPr lang="en-US" sz="3999">
                <a:solidFill>
                  <a:srgbClr val="004AAD"/>
                </a:solidFill>
                <a:latin typeface="Open Sans 1 Bold"/>
              </a:rPr>
              <a:t>Towards Sustainable Environment</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7AD">
                <a:alpha val="100000"/>
              </a:srgbClr>
            </a:gs>
            <a:gs pos="100000">
              <a:srgbClr val="FFA9F9">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334441" y="2787731"/>
            <a:ext cx="5813822" cy="3270275"/>
          </a:xfrm>
          <a:custGeom>
            <a:avLst/>
            <a:gdLst/>
            <a:ahLst/>
            <a:cxnLst/>
            <a:rect r="r" b="b" t="t" l="l"/>
            <a:pathLst>
              <a:path h="3270275" w="5813822">
                <a:moveTo>
                  <a:pt x="0" y="0"/>
                </a:moveTo>
                <a:lnTo>
                  <a:pt x="5813822" y="0"/>
                </a:lnTo>
                <a:lnTo>
                  <a:pt x="5813822" y="3270275"/>
                </a:lnTo>
                <a:lnTo>
                  <a:pt x="0" y="3270275"/>
                </a:lnTo>
                <a:lnTo>
                  <a:pt x="0" y="0"/>
                </a:lnTo>
                <a:close/>
              </a:path>
            </a:pathLst>
          </a:custGeom>
          <a:blipFill>
            <a:blip r:embed="rId2"/>
            <a:stretch>
              <a:fillRect l="0" t="0" r="0" b="0"/>
            </a:stretch>
          </a:blipFill>
        </p:spPr>
      </p:sp>
      <p:sp>
        <p:nvSpPr>
          <p:cNvPr name="Freeform 3" id="3"/>
          <p:cNvSpPr/>
          <p:nvPr/>
        </p:nvSpPr>
        <p:spPr>
          <a:xfrm flipH="false" flipV="false" rot="0">
            <a:off x="9653924" y="6005680"/>
            <a:ext cx="6338724" cy="3619411"/>
          </a:xfrm>
          <a:custGeom>
            <a:avLst/>
            <a:gdLst/>
            <a:ahLst/>
            <a:cxnLst/>
            <a:rect r="r" b="b" t="t" l="l"/>
            <a:pathLst>
              <a:path h="3619411" w="6338724">
                <a:moveTo>
                  <a:pt x="0" y="0"/>
                </a:moveTo>
                <a:lnTo>
                  <a:pt x="6338724" y="0"/>
                </a:lnTo>
                <a:lnTo>
                  <a:pt x="6338724" y="3619411"/>
                </a:lnTo>
                <a:lnTo>
                  <a:pt x="0" y="3619411"/>
                </a:lnTo>
                <a:lnTo>
                  <a:pt x="0" y="0"/>
                </a:lnTo>
                <a:close/>
              </a:path>
            </a:pathLst>
          </a:custGeom>
          <a:blipFill>
            <a:blip r:embed="rId3"/>
            <a:stretch>
              <a:fillRect l="0" t="0" r="0" b="0"/>
            </a:stretch>
          </a:blipFill>
        </p:spPr>
      </p:sp>
      <p:sp>
        <p:nvSpPr>
          <p:cNvPr name="TextBox 4" id="4"/>
          <p:cNvSpPr txBox="true"/>
          <p:nvPr/>
        </p:nvSpPr>
        <p:spPr>
          <a:xfrm rot="0">
            <a:off x="2101557" y="1028700"/>
            <a:ext cx="14084886" cy="1219200"/>
          </a:xfrm>
          <a:prstGeom prst="rect">
            <a:avLst/>
          </a:prstGeom>
        </p:spPr>
        <p:txBody>
          <a:bodyPr anchor="t" rtlCol="false" tIns="0" lIns="0" bIns="0" rIns="0">
            <a:spAutoFit/>
          </a:bodyPr>
          <a:lstStyle/>
          <a:p>
            <a:pPr marL="0" indent="0" lvl="0">
              <a:lnSpc>
                <a:spcPts val="9600"/>
              </a:lnSpc>
              <a:spcBef>
                <a:spcPct val="0"/>
              </a:spcBef>
            </a:pPr>
            <a:r>
              <a:rPr lang="en-US" sz="8000">
                <a:solidFill>
                  <a:srgbClr val="004AAD"/>
                </a:solidFill>
                <a:latin typeface="Open Sans 2 Bold"/>
              </a:rPr>
              <a:t>Implementation Highlights</a:t>
            </a:r>
          </a:p>
        </p:txBody>
      </p:sp>
      <p:sp>
        <p:nvSpPr>
          <p:cNvPr name="TextBox 5" id="5"/>
          <p:cNvSpPr txBox="true"/>
          <p:nvPr/>
        </p:nvSpPr>
        <p:spPr>
          <a:xfrm rot="0">
            <a:off x="8420944" y="3346705"/>
            <a:ext cx="8162317" cy="1426818"/>
          </a:xfrm>
          <a:prstGeom prst="rect">
            <a:avLst/>
          </a:prstGeom>
        </p:spPr>
        <p:txBody>
          <a:bodyPr anchor="t" rtlCol="false" tIns="0" lIns="0" bIns="0" rIns="0">
            <a:spAutoFit/>
          </a:bodyPr>
          <a:lstStyle/>
          <a:p>
            <a:pPr algn="ctr">
              <a:lnSpc>
                <a:spcPts val="11656"/>
              </a:lnSpc>
            </a:pPr>
            <a:r>
              <a:rPr lang="en-US" sz="8326">
                <a:solidFill>
                  <a:srgbClr val="004AAD"/>
                </a:solidFill>
                <a:latin typeface="Canva Sans Bold"/>
              </a:rPr>
              <a:t>Game Controls</a:t>
            </a:r>
          </a:p>
        </p:txBody>
      </p:sp>
      <p:sp>
        <p:nvSpPr>
          <p:cNvPr name="TextBox 6" id="6"/>
          <p:cNvSpPr txBox="true"/>
          <p:nvPr/>
        </p:nvSpPr>
        <p:spPr>
          <a:xfrm rot="0">
            <a:off x="682427" y="6962881"/>
            <a:ext cx="8162317" cy="985487"/>
          </a:xfrm>
          <a:prstGeom prst="rect">
            <a:avLst/>
          </a:prstGeom>
        </p:spPr>
        <p:txBody>
          <a:bodyPr anchor="t" rtlCol="false" tIns="0" lIns="0" bIns="0" rIns="0">
            <a:spAutoFit/>
          </a:bodyPr>
          <a:lstStyle/>
          <a:p>
            <a:pPr algn="ctr">
              <a:lnSpc>
                <a:spcPts val="8156"/>
              </a:lnSpc>
            </a:pPr>
            <a:r>
              <a:rPr lang="en-US" sz="5826">
                <a:solidFill>
                  <a:srgbClr val="004AAD"/>
                </a:solidFill>
                <a:latin typeface="Canva Sans Bold"/>
              </a:rPr>
              <a:t>Infrastructure Explain</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7AD">
                <a:alpha val="100000"/>
              </a:srgbClr>
            </a:gs>
            <a:gs pos="100000">
              <a:srgbClr val="FFA9F9">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334441" y="2787731"/>
            <a:ext cx="5813822" cy="3270275"/>
          </a:xfrm>
          <a:custGeom>
            <a:avLst/>
            <a:gdLst/>
            <a:ahLst/>
            <a:cxnLst/>
            <a:rect r="r" b="b" t="t" l="l"/>
            <a:pathLst>
              <a:path h="3270275" w="5813822">
                <a:moveTo>
                  <a:pt x="0" y="0"/>
                </a:moveTo>
                <a:lnTo>
                  <a:pt x="5813822" y="0"/>
                </a:lnTo>
                <a:lnTo>
                  <a:pt x="5813822" y="3270275"/>
                </a:lnTo>
                <a:lnTo>
                  <a:pt x="0" y="3270275"/>
                </a:lnTo>
                <a:lnTo>
                  <a:pt x="0" y="0"/>
                </a:lnTo>
                <a:close/>
              </a:path>
            </a:pathLst>
          </a:custGeom>
          <a:blipFill>
            <a:blip r:embed="rId2"/>
            <a:stretch>
              <a:fillRect l="0" t="-16984" r="0" b="-16984"/>
            </a:stretch>
          </a:blipFill>
        </p:spPr>
      </p:sp>
      <p:sp>
        <p:nvSpPr>
          <p:cNvPr name="Freeform 3" id="3"/>
          <p:cNvSpPr/>
          <p:nvPr/>
        </p:nvSpPr>
        <p:spPr>
          <a:xfrm flipH="false" flipV="false" rot="0">
            <a:off x="9653924" y="6005680"/>
            <a:ext cx="6338724" cy="3619411"/>
          </a:xfrm>
          <a:custGeom>
            <a:avLst/>
            <a:gdLst/>
            <a:ahLst/>
            <a:cxnLst/>
            <a:rect r="r" b="b" t="t" l="l"/>
            <a:pathLst>
              <a:path h="3619411" w="6338724">
                <a:moveTo>
                  <a:pt x="0" y="0"/>
                </a:moveTo>
                <a:lnTo>
                  <a:pt x="6338724" y="0"/>
                </a:lnTo>
                <a:lnTo>
                  <a:pt x="6338724" y="3619411"/>
                </a:lnTo>
                <a:lnTo>
                  <a:pt x="0" y="3619411"/>
                </a:lnTo>
                <a:lnTo>
                  <a:pt x="0" y="0"/>
                </a:lnTo>
                <a:close/>
              </a:path>
            </a:pathLst>
          </a:custGeom>
          <a:blipFill>
            <a:blip r:embed="rId3"/>
            <a:stretch>
              <a:fillRect l="0" t="-15987" r="0" b="-15987"/>
            </a:stretch>
          </a:blipFill>
        </p:spPr>
      </p:sp>
      <p:sp>
        <p:nvSpPr>
          <p:cNvPr name="TextBox 4" id="4"/>
          <p:cNvSpPr txBox="true"/>
          <p:nvPr/>
        </p:nvSpPr>
        <p:spPr>
          <a:xfrm rot="0">
            <a:off x="2101557" y="1028700"/>
            <a:ext cx="14084886" cy="1219200"/>
          </a:xfrm>
          <a:prstGeom prst="rect">
            <a:avLst/>
          </a:prstGeom>
        </p:spPr>
        <p:txBody>
          <a:bodyPr anchor="t" rtlCol="false" tIns="0" lIns="0" bIns="0" rIns="0">
            <a:spAutoFit/>
          </a:bodyPr>
          <a:lstStyle/>
          <a:p>
            <a:pPr marL="0" indent="0" lvl="0">
              <a:lnSpc>
                <a:spcPts val="9600"/>
              </a:lnSpc>
              <a:spcBef>
                <a:spcPct val="0"/>
              </a:spcBef>
            </a:pPr>
            <a:r>
              <a:rPr lang="en-US" sz="8000">
                <a:solidFill>
                  <a:srgbClr val="004AAD"/>
                </a:solidFill>
                <a:latin typeface="Open Sans 2 Bold"/>
              </a:rPr>
              <a:t>Implementation Highlights</a:t>
            </a:r>
          </a:p>
        </p:txBody>
      </p:sp>
      <p:sp>
        <p:nvSpPr>
          <p:cNvPr name="TextBox 5" id="5"/>
          <p:cNvSpPr txBox="true"/>
          <p:nvPr/>
        </p:nvSpPr>
        <p:spPr>
          <a:xfrm rot="0">
            <a:off x="8420944" y="3384805"/>
            <a:ext cx="8162317" cy="1087087"/>
          </a:xfrm>
          <a:prstGeom prst="rect">
            <a:avLst/>
          </a:prstGeom>
        </p:spPr>
        <p:txBody>
          <a:bodyPr anchor="t" rtlCol="false" tIns="0" lIns="0" bIns="0" rIns="0">
            <a:spAutoFit/>
          </a:bodyPr>
          <a:lstStyle/>
          <a:p>
            <a:pPr algn="ctr">
              <a:lnSpc>
                <a:spcPts val="8856"/>
              </a:lnSpc>
            </a:pPr>
            <a:r>
              <a:rPr lang="en-US" sz="6326">
                <a:solidFill>
                  <a:srgbClr val="004AAD"/>
                </a:solidFill>
                <a:latin typeface="Canva Sans Bold"/>
              </a:rPr>
              <a:t>WindMill Animation</a:t>
            </a:r>
          </a:p>
        </p:txBody>
      </p:sp>
      <p:sp>
        <p:nvSpPr>
          <p:cNvPr name="TextBox 6" id="6"/>
          <p:cNvSpPr txBox="true"/>
          <p:nvPr/>
        </p:nvSpPr>
        <p:spPr>
          <a:xfrm rot="0">
            <a:off x="682427" y="6962881"/>
            <a:ext cx="8162317" cy="985487"/>
          </a:xfrm>
          <a:prstGeom prst="rect">
            <a:avLst/>
          </a:prstGeom>
        </p:spPr>
        <p:txBody>
          <a:bodyPr anchor="t" rtlCol="false" tIns="0" lIns="0" bIns="0" rIns="0">
            <a:spAutoFit/>
          </a:bodyPr>
          <a:lstStyle/>
          <a:p>
            <a:pPr algn="ctr">
              <a:lnSpc>
                <a:spcPts val="8156"/>
              </a:lnSpc>
            </a:pPr>
            <a:r>
              <a:rPr lang="en-US" sz="5826">
                <a:solidFill>
                  <a:srgbClr val="004AAD"/>
                </a:solidFill>
                <a:latin typeface="Canva Sans Bold"/>
              </a:rPr>
              <a:t>Maintenance Bar</a:t>
            </a:r>
          </a:p>
        </p:txBody>
      </p:sp>
    </p:spTree>
  </p:cSld>
  <p:clrMapOvr>
    <a:masterClrMapping/>
  </p:clrMapOvr>
</p:sld>
</file>

<file path=ppt/slides/slide12.xml><?xml version="1.0" encoding="utf-8"?>
<p:sld xmlns:p="http://schemas.openxmlformats.org/presentationml/2006/main" xmlns:a="http://schemas.openxmlformats.org/drawingml/2006/main">
  <p:cSld>
    <p:bg>
      <p:bgPr>
        <a:gradFill rotWithShape="true">
          <a:gsLst>
            <a:gs pos="0">
              <a:srgbClr val="FFF7AD">
                <a:alpha val="100000"/>
              </a:srgbClr>
            </a:gs>
            <a:gs pos="100000">
              <a:srgbClr val="FFA9F9">
                <a:alpha val="100000"/>
              </a:srgbClr>
            </a:gs>
          </a:gsLst>
          <a:lin ang="0"/>
        </a:gradFill>
      </p:bgPr>
    </p:bg>
    <p:spTree>
      <p:nvGrpSpPr>
        <p:cNvPr id="1" name=""/>
        <p:cNvGrpSpPr/>
        <p:nvPr/>
      </p:nvGrpSpPr>
      <p:grpSpPr>
        <a:xfrm>
          <a:off x="0" y="0"/>
          <a:ext cx="0" cy="0"/>
          <a:chOff x="0" y="0"/>
          <a:chExt cx="0" cy="0"/>
        </a:xfrm>
      </p:grpSpPr>
      <p:sp>
        <p:nvSpPr>
          <p:cNvPr name="TextBox 2" id="2"/>
          <p:cNvSpPr txBox="true"/>
          <p:nvPr/>
        </p:nvSpPr>
        <p:spPr>
          <a:xfrm rot="0">
            <a:off x="2099361" y="1546440"/>
            <a:ext cx="14084886" cy="1219200"/>
          </a:xfrm>
          <a:prstGeom prst="rect">
            <a:avLst/>
          </a:prstGeom>
        </p:spPr>
        <p:txBody>
          <a:bodyPr anchor="t" rtlCol="false" tIns="0" lIns="0" bIns="0" rIns="0">
            <a:spAutoFit/>
          </a:bodyPr>
          <a:lstStyle/>
          <a:p>
            <a:pPr marL="0" indent="0" lvl="0">
              <a:lnSpc>
                <a:spcPts val="9600"/>
              </a:lnSpc>
              <a:spcBef>
                <a:spcPct val="0"/>
              </a:spcBef>
            </a:pPr>
            <a:r>
              <a:rPr lang="en-US" sz="8000">
                <a:solidFill>
                  <a:srgbClr val="004AAD"/>
                </a:solidFill>
                <a:latin typeface="Open Sans 2 Bold"/>
              </a:rPr>
              <a:t>Metrics For Evaluation</a:t>
            </a:r>
          </a:p>
        </p:txBody>
      </p:sp>
      <p:sp>
        <p:nvSpPr>
          <p:cNvPr name="TextBox 3" id="3"/>
          <p:cNvSpPr txBox="true"/>
          <p:nvPr/>
        </p:nvSpPr>
        <p:spPr>
          <a:xfrm rot="0">
            <a:off x="2099361" y="4056165"/>
            <a:ext cx="14089277" cy="4684395"/>
          </a:xfrm>
          <a:prstGeom prst="rect">
            <a:avLst/>
          </a:prstGeom>
        </p:spPr>
        <p:txBody>
          <a:bodyPr anchor="t" rtlCol="false" tIns="0" lIns="0" bIns="0" rIns="0">
            <a:spAutoFit/>
          </a:bodyPr>
          <a:lstStyle/>
          <a:p>
            <a:pPr>
              <a:lnSpc>
                <a:spcPts val="4199"/>
              </a:lnSpc>
            </a:pPr>
            <a:r>
              <a:rPr lang="en-US" sz="2799">
                <a:solidFill>
                  <a:srgbClr val="004AAD"/>
                </a:solidFill>
                <a:latin typeface="Open Sans 2 Bold"/>
              </a:rPr>
              <a:t>1) We have abstracted out the parameters (Cost, Map Design, etc) to make modifications easier.</a:t>
            </a:r>
          </a:p>
          <a:p>
            <a:pPr>
              <a:lnSpc>
                <a:spcPts val="4199"/>
              </a:lnSpc>
            </a:pPr>
            <a:r>
              <a:rPr lang="en-US" sz="2799">
                <a:solidFill>
                  <a:srgbClr val="004AAD"/>
                </a:solidFill>
                <a:latin typeface="Open Sans 2 Bold"/>
              </a:rPr>
              <a:t>2) Our game provides simple user-friendly UI and explanations for new players.</a:t>
            </a:r>
          </a:p>
          <a:p>
            <a:pPr>
              <a:lnSpc>
                <a:spcPts val="4199"/>
              </a:lnSpc>
            </a:pPr>
            <a:r>
              <a:rPr lang="en-US" sz="2799">
                <a:solidFill>
                  <a:srgbClr val="004AAD"/>
                </a:solidFill>
                <a:latin typeface="Open Sans 2 Bold"/>
              </a:rPr>
              <a:t>3) Usage of isometric-art style for more 3D like look.</a:t>
            </a:r>
          </a:p>
          <a:p>
            <a:pPr>
              <a:lnSpc>
                <a:spcPts val="4199"/>
              </a:lnSpc>
            </a:pPr>
            <a:r>
              <a:rPr lang="en-US" sz="2799">
                <a:solidFill>
                  <a:srgbClr val="004AAD"/>
                </a:solidFill>
                <a:latin typeface="Open Sans 2 Bold"/>
              </a:rPr>
              <a:t>4) Including all features like a explanations of game-mechanics and an intro-story which both integrate well with our cause of Sustainable Development.</a:t>
            </a:r>
          </a:p>
          <a:p>
            <a:pPr>
              <a:lnSpc>
                <a:spcPts val="4199"/>
              </a:lnSpc>
            </a:pPr>
            <a:r>
              <a:rPr lang="en-US" sz="2799">
                <a:solidFill>
                  <a:srgbClr val="004AAD"/>
                </a:solidFill>
                <a:latin typeface="Open Sans 2 Bold"/>
              </a:rPr>
              <a:t>5) We have added  game saving functionality using which you can continue from the same season, you previously stopped.</a:t>
            </a:r>
          </a:p>
          <a:p>
            <a:pPr algn="l" marL="0" indent="0" lvl="0">
              <a:lnSpc>
                <a:spcPts val="4199"/>
              </a:lnSpc>
              <a:spcBef>
                <a:spcPct val="0"/>
              </a:spcBef>
            </a:pPr>
          </a:p>
        </p:txBody>
      </p:sp>
    </p:spTree>
  </p:cSld>
  <p:clrMapOvr>
    <a:masterClrMapping/>
  </p:clrMapOvr>
</p:sld>
</file>

<file path=ppt/slides/slide13.xml><?xml version="1.0" encoding="utf-8"?>
<p:sld xmlns:p="http://schemas.openxmlformats.org/presentationml/2006/main" xmlns:a="http://schemas.openxmlformats.org/drawingml/2006/main">
  <p:cSld>
    <p:bg>
      <p:bgPr>
        <a:gradFill rotWithShape="true">
          <a:gsLst>
            <a:gs pos="0">
              <a:srgbClr val="FFF7AD">
                <a:alpha val="100000"/>
              </a:srgbClr>
            </a:gs>
            <a:gs pos="100000">
              <a:srgbClr val="FFA9F9">
                <a:alpha val="100000"/>
              </a:srgbClr>
            </a:gs>
          </a:gsLst>
          <a:lin ang="0"/>
        </a:gradFill>
      </p:bgPr>
    </p:bg>
    <p:spTree>
      <p:nvGrpSpPr>
        <p:cNvPr id="1" name=""/>
        <p:cNvGrpSpPr/>
        <p:nvPr/>
      </p:nvGrpSpPr>
      <p:grpSpPr>
        <a:xfrm>
          <a:off x="0" y="0"/>
          <a:ext cx="0" cy="0"/>
          <a:chOff x="0" y="0"/>
          <a:chExt cx="0" cy="0"/>
        </a:xfrm>
      </p:grpSpPr>
      <p:sp>
        <p:nvSpPr>
          <p:cNvPr name="TextBox 2" id="2"/>
          <p:cNvSpPr txBox="true"/>
          <p:nvPr/>
        </p:nvSpPr>
        <p:spPr>
          <a:xfrm rot="0">
            <a:off x="2099361" y="1546440"/>
            <a:ext cx="14084886" cy="1219200"/>
          </a:xfrm>
          <a:prstGeom prst="rect">
            <a:avLst/>
          </a:prstGeom>
        </p:spPr>
        <p:txBody>
          <a:bodyPr anchor="t" rtlCol="false" tIns="0" lIns="0" bIns="0" rIns="0">
            <a:spAutoFit/>
          </a:bodyPr>
          <a:lstStyle/>
          <a:p>
            <a:pPr marL="0" indent="0" lvl="0">
              <a:lnSpc>
                <a:spcPts val="9600"/>
              </a:lnSpc>
              <a:spcBef>
                <a:spcPct val="0"/>
              </a:spcBef>
            </a:pPr>
            <a:r>
              <a:rPr lang="en-US" sz="8000">
                <a:solidFill>
                  <a:srgbClr val="004AAD"/>
                </a:solidFill>
                <a:latin typeface="Open Sans 2 Bold"/>
              </a:rPr>
              <a:t>Further Improvements</a:t>
            </a:r>
          </a:p>
        </p:txBody>
      </p:sp>
      <p:sp>
        <p:nvSpPr>
          <p:cNvPr name="TextBox 3" id="3"/>
          <p:cNvSpPr txBox="true"/>
          <p:nvPr/>
        </p:nvSpPr>
        <p:spPr>
          <a:xfrm rot="0">
            <a:off x="2099361" y="4056165"/>
            <a:ext cx="14089277" cy="4684395"/>
          </a:xfrm>
          <a:prstGeom prst="rect">
            <a:avLst/>
          </a:prstGeom>
        </p:spPr>
        <p:txBody>
          <a:bodyPr anchor="t" rtlCol="false" tIns="0" lIns="0" bIns="0" rIns="0">
            <a:spAutoFit/>
          </a:bodyPr>
          <a:lstStyle/>
          <a:p>
            <a:pPr>
              <a:lnSpc>
                <a:spcPts val="4199"/>
              </a:lnSpc>
            </a:pPr>
            <a:r>
              <a:rPr lang="en-US" sz="2799">
                <a:solidFill>
                  <a:srgbClr val="004AAD"/>
                </a:solidFill>
                <a:latin typeface="Open Sans 2 Bold"/>
              </a:rPr>
              <a:t>1) In India, many cities do not use sewage treatment plants to their full extent. Partially because of the infrastructure doesn’t exist yet and because people do not like the idea of drinking purified sewage. Adding this to our game could introduce the idea to many people</a:t>
            </a:r>
          </a:p>
          <a:p>
            <a:pPr>
              <a:lnSpc>
                <a:spcPts val="4199"/>
              </a:lnSpc>
            </a:pPr>
            <a:r>
              <a:rPr lang="en-US" sz="2799">
                <a:solidFill>
                  <a:srgbClr val="004AAD"/>
                </a:solidFill>
                <a:latin typeface="Open Sans 2 Bold"/>
              </a:rPr>
              <a:t>2) We could have added a high-score mechanism to make the game more competitive and engaging for the players.</a:t>
            </a:r>
          </a:p>
          <a:p>
            <a:pPr>
              <a:lnSpc>
                <a:spcPts val="4199"/>
              </a:lnSpc>
            </a:pPr>
            <a:r>
              <a:rPr lang="en-US" sz="2799">
                <a:solidFill>
                  <a:srgbClr val="004AAD"/>
                </a:solidFill>
                <a:latin typeface="Open Sans 2 Bold"/>
              </a:rPr>
              <a:t>3) To improve our graphics, we could have added animations to river water, dam, etc.</a:t>
            </a:r>
          </a:p>
          <a:p>
            <a:pPr algn="l" marL="0" indent="0" lvl="0">
              <a:lnSpc>
                <a:spcPts val="4199"/>
              </a:lnSpc>
              <a:spcBef>
                <a:spcPct val="0"/>
              </a:spcBef>
            </a:pPr>
          </a:p>
        </p:txBody>
      </p:sp>
    </p:spTree>
  </p:cSld>
  <p:clrMapOvr>
    <a:masterClrMapping/>
  </p:clrMapOvr>
</p:sld>
</file>

<file path=ppt/slides/slide2.xml><?xml version="1.0" encoding="utf-8"?>
<p:sld xmlns:p="http://schemas.openxmlformats.org/presentationml/2006/main" xmlns:a="http://schemas.openxmlformats.org/drawingml/2006/main">
  <p:cSld>
    <p:bg>
      <p:bgPr>
        <a:gradFill rotWithShape="true">
          <a:gsLst>
            <a:gs pos="0">
              <a:srgbClr val="FFF7AD">
                <a:alpha val="100000"/>
              </a:srgbClr>
            </a:gs>
            <a:gs pos="100000">
              <a:srgbClr val="FFA9F9">
                <a:alpha val="100000"/>
              </a:srgbClr>
            </a:gs>
          </a:gsLst>
          <a:lin ang="0"/>
        </a:gradFill>
      </p:bgPr>
    </p:bg>
    <p:spTree>
      <p:nvGrpSpPr>
        <p:cNvPr id="1" name=""/>
        <p:cNvGrpSpPr/>
        <p:nvPr/>
      </p:nvGrpSpPr>
      <p:grpSpPr>
        <a:xfrm>
          <a:off x="0" y="0"/>
          <a:ext cx="0" cy="0"/>
          <a:chOff x="0" y="0"/>
          <a:chExt cx="0" cy="0"/>
        </a:xfrm>
      </p:grpSpPr>
      <p:sp>
        <p:nvSpPr>
          <p:cNvPr name="TextBox 2" id="2"/>
          <p:cNvSpPr txBox="true"/>
          <p:nvPr/>
        </p:nvSpPr>
        <p:spPr>
          <a:xfrm rot="0">
            <a:off x="2099361" y="1474377"/>
            <a:ext cx="14084886" cy="1219200"/>
          </a:xfrm>
          <a:prstGeom prst="rect">
            <a:avLst/>
          </a:prstGeom>
        </p:spPr>
        <p:txBody>
          <a:bodyPr anchor="t" rtlCol="false" tIns="0" lIns="0" bIns="0" rIns="0">
            <a:spAutoFit/>
          </a:bodyPr>
          <a:lstStyle/>
          <a:p>
            <a:pPr marL="0" indent="0" lvl="0">
              <a:lnSpc>
                <a:spcPts val="9600"/>
              </a:lnSpc>
              <a:spcBef>
                <a:spcPct val="0"/>
              </a:spcBef>
            </a:pPr>
            <a:r>
              <a:rPr lang="en-US" sz="8000">
                <a:solidFill>
                  <a:srgbClr val="004AAD"/>
                </a:solidFill>
                <a:latin typeface="Open Sans 1 Bold"/>
              </a:rPr>
              <a:t>Social Cause</a:t>
            </a:r>
          </a:p>
        </p:txBody>
      </p:sp>
      <p:sp>
        <p:nvSpPr>
          <p:cNvPr name="TextBox 3" id="3"/>
          <p:cNvSpPr txBox="true"/>
          <p:nvPr/>
        </p:nvSpPr>
        <p:spPr>
          <a:xfrm rot="0">
            <a:off x="2099361" y="4056165"/>
            <a:ext cx="14098802" cy="4160520"/>
          </a:xfrm>
          <a:prstGeom prst="rect">
            <a:avLst/>
          </a:prstGeom>
        </p:spPr>
        <p:txBody>
          <a:bodyPr anchor="t" rtlCol="false" tIns="0" lIns="0" bIns="0" rIns="0">
            <a:spAutoFit/>
          </a:bodyPr>
          <a:lstStyle/>
          <a:p>
            <a:pPr>
              <a:lnSpc>
                <a:spcPts val="4199"/>
              </a:lnSpc>
            </a:pPr>
            <a:r>
              <a:rPr lang="en-US" sz="2799">
                <a:solidFill>
                  <a:srgbClr val="004AAD"/>
                </a:solidFill>
                <a:latin typeface="Open Sans 1 Bold"/>
              </a:rPr>
              <a:t>Our game is centered creating awareness about sustainable development, required for cities in this day and age. To do this, we focus on water and energy infrastructure. Since, both may be facing problems in the future. </a:t>
            </a:r>
          </a:p>
          <a:p>
            <a:pPr>
              <a:lnSpc>
                <a:spcPts val="4199"/>
              </a:lnSpc>
            </a:pPr>
          </a:p>
          <a:p>
            <a:pPr algn="l" marL="0" indent="0" lvl="0">
              <a:lnSpc>
                <a:spcPts val="4199"/>
              </a:lnSpc>
              <a:spcBef>
                <a:spcPct val="0"/>
              </a:spcBef>
            </a:pPr>
            <a:r>
              <a:rPr lang="en-US" sz="2799">
                <a:solidFill>
                  <a:srgbClr val="004AAD"/>
                </a:solidFill>
                <a:latin typeface="Open Sans 1 Bold"/>
              </a:rPr>
              <a:t>A lot of our water management infrastructure like dam is aging and requires replacement in the near future. Our power infrastructure must switch to more renewable sources like solar, wind and hydro-electric power plants. Hence, these have prominence in our game.</a:t>
            </a:r>
          </a:p>
        </p:txBody>
      </p:sp>
    </p:spTree>
  </p:cSld>
  <p:clrMapOvr>
    <a:masterClrMapping/>
  </p:clrMapOvr>
</p:sld>
</file>

<file path=ppt/slides/slide3.xml><?xml version="1.0" encoding="utf-8"?>
<p:sld xmlns:p="http://schemas.openxmlformats.org/presentationml/2006/main" xmlns:a="http://schemas.openxmlformats.org/drawingml/2006/main">
  <p:cSld>
    <p:bg>
      <p:bgPr>
        <a:gradFill rotWithShape="true">
          <a:gsLst>
            <a:gs pos="0">
              <a:srgbClr val="FFF7AD">
                <a:alpha val="100000"/>
              </a:srgbClr>
            </a:gs>
            <a:gs pos="100000">
              <a:srgbClr val="FFA9F9">
                <a:alpha val="100000"/>
              </a:srgbClr>
            </a:gs>
          </a:gsLst>
          <a:lin ang="0"/>
        </a:gradFill>
      </p:bgPr>
    </p:bg>
    <p:spTree>
      <p:nvGrpSpPr>
        <p:cNvPr id="1" name=""/>
        <p:cNvGrpSpPr/>
        <p:nvPr/>
      </p:nvGrpSpPr>
      <p:grpSpPr>
        <a:xfrm>
          <a:off x="0" y="0"/>
          <a:ext cx="0" cy="0"/>
          <a:chOff x="0" y="0"/>
          <a:chExt cx="0" cy="0"/>
        </a:xfrm>
      </p:grpSpPr>
      <p:sp>
        <p:nvSpPr>
          <p:cNvPr name="TextBox 2" id="2"/>
          <p:cNvSpPr txBox="true"/>
          <p:nvPr/>
        </p:nvSpPr>
        <p:spPr>
          <a:xfrm rot="0">
            <a:off x="2099361" y="1438345"/>
            <a:ext cx="14084886" cy="1219200"/>
          </a:xfrm>
          <a:prstGeom prst="rect">
            <a:avLst/>
          </a:prstGeom>
        </p:spPr>
        <p:txBody>
          <a:bodyPr anchor="t" rtlCol="false" tIns="0" lIns="0" bIns="0" rIns="0">
            <a:spAutoFit/>
          </a:bodyPr>
          <a:lstStyle/>
          <a:p>
            <a:pPr marL="0" indent="0" lvl="0">
              <a:lnSpc>
                <a:spcPts val="9600"/>
              </a:lnSpc>
              <a:spcBef>
                <a:spcPct val="0"/>
              </a:spcBef>
            </a:pPr>
            <a:r>
              <a:rPr lang="en-US" sz="8000">
                <a:solidFill>
                  <a:srgbClr val="004AAD"/>
                </a:solidFill>
                <a:latin typeface="Open Sans 1 Bold"/>
              </a:rPr>
              <a:t>Target Audience</a:t>
            </a:r>
          </a:p>
        </p:txBody>
      </p:sp>
      <p:sp>
        <p:nvSpPr>
          <p:cNvPr name="TextBox 3" id="3"/>
          <p:cNvSpPr txBox="true"/>
          <p:nvPr/>
        </p:nvSpPr>
        <p:spPr>
          <a:xfrm rot="0">
            <a:off x="2099361" y="4056165"/>
            <a:ext cx="14089277" cy="1541145"/>
          </a:xfrm>
          <a:prstGeom prst="rect">
            <a:avLst/>
          </a:prstGeom>
        </p:spPr>
        <p:txBody>
          <a:bodyPr anchor="t" rtlCol="false" tIns="0" lIns="0" bIns="0" rIns="0">
            <a:spAutoFit/>
          </a:bodyPr>
          <a:lstStyle/>
          <a:p>
            <a:pPr algn="l" marL="0" indent="0" lvl="0">
              <a:lnSpc>
                <a:spcPts val="4199"/>
              </a:lnSpc>
              <a:spcBef>
                <a:spcPct val="0"/>
              </a:spcBef>
            </a:pPr>
            <a:r>
              <a:rPr lang="en-US" sz="2799">
                <a:solidFill>
                  <a:srgbClr val="004AAD"/>
                </a:solidFill>
                <a:latin typeface="Open Sans 1 Bold"/>
              </a:rPr>
              <a:t>Our game can be enjoyed by any age-group. Though we are primarily targeting school going children whose awareness in these matters will decide the state of our future.</a:t>
            </a:r>
          </a:p>
        </p:txBody>
      </p:sp>
    </p:spTree>
  </p:cSld>
  <p:clrMapOvr>
    <a:masterClrMapping/>
  </p:clrMapOvr>
</p:sld>
</file>

<file path=ppt/slides/slide4.xml><?xml version="1.0" encoding="utf-8"?>
<p:sld xmlns:p="http://schemas.openxmlformats.org/presentationml/2006/main" xmlns:a="http://schemas.openxmlformats.org/drawingml/2006/main">
  <p:cSld>
    <p:bg>
      <p:bgPr>
        <a:gradFill rotWithShape="true">
          <a:gsLst>
            <a:gs pos="0">
              <a:srgbClr val="FFF7AD">
                <a:alpha val="100000"/>
              </a:srgbClr>
            </a:gs>
            <a:gs pos="100000">
              <a:srgbClr val="FFA9F9">
                <a:alpha val="100000"/>
              </a:srgbClr>
            </a:gs>
          </a:gsLst>
          <a:lin ang="0"/>
        </a:gradFill>
      </p:bgPr>
    </p:bg>
    <p:spTree>
      <p:nvGrpSpPr>
        <p:cNvPr id="1" name=""/>
        <p:cNvGrpSpPr/>
        <p:nvPr/>
      </p:nvGrpSpPr>
      <p:grpSpPr>
        <a:xfrm>
          <a:off x="0" y="0"/>
          <a:ext cx="0" cy="0"/>
          <a:chOff x="0" y="0"/>
          <a:chExt cx="0" cy="0"/>
        </a:xfrm>
      </p:grpSpPr>
      <p:sp>
        <p:nvSpPr>
          <p:cNvPr name="TextBox 2" id="2"/>
          <p:cNvSpPr txBox="true"/>
          <p:nvPr/>
        </p:nvSpPr>
        <p:spPr>
          <a:xfrm rot="0">
            <a:off x="1594919" y="1528424"/>
            <a:ext cx="14084886" cy="1219200"/>
          </a:xfrm>
          <a:prstGeom prst="rect">
            <a:avLst/>
          </a:prstGeom>
        </p:spPr>
        <p:txBody>
          <a:bodyPr anchor="t" rtlCol="false" tIns="0" lIns="0" bIns="0" rIns="0">
            <a:spAutoFit/>
          </a:bodyPr>
          <a:lstStyle/>
          <a:p>
            <a:pPr marL="0" indent="0" lvl="0">
              <a:lnSpc>
                <a:spcPts val="9600"/>
              </a:lnSpc>
              <a:spcBef>
                <a:spcPct val="0"/>
              </a:spcBef>
            </a:pPr>
            <a:r>
              <a:rPr lang="en-US" sz="8000">
                <a:solidFill>
                  <a:srgbClr val="004AAD"/>
                </a:solidFill>
                <a:latin typeface="Open Sans 1 Bold"/>
              </a:rPr>
              <a:t>Game Design  </a:t>
            </a:r>
          </a:p>
        </p:txBody>
      </p:sp>
      <p:sp>
        <p:nvSpPr>
          <p:cNvPr name="TextBox 3" id="3"/>
          <p:cNvSpPr txBox="true"/>
          <p:nvPr/>
        </p:nvSpPr>
        <p:spPr>
          <a:xfrm rot="0">
            <a:off x="1594919" y="2831091"/>
            <a:ext cx="14089277" cy="6779895"/>
          </a:xfrm>
          <a:prstGeom prst="rect">
            <a:avLst/>
          </a:prstGeom>
        </p:spPr>
        <p:txBody>
          <a:bodyPr anchor="t" rtlCol="false" tIns="0" lIns="0" bIns="0" rIns="0">
            <a:spAutoFit/>
          </a:bodyPr>
          <a:lstStyle/>
          <a:p>
            <a:pPr>
              <a:lnSpc>
                <a:spcPts val="4199"/>
              </a:lnSpc>
            </a:pPr>
          </a:p>
          <a:p>
            <a:pPr>
              <a:lnSpc>
                <a:spcPts val="4199"/>
              </a:lnSpc>
            </a:pPr>
            <a:r>
              <a:rPr lang="en-US" sz="2799">
                <a:solidFill>
                  <a:srgbClr val="004AAD"/>
                </a:solidFill>
                <a:latin typeface="Open Sans 1 Bold"/>
              </a:rPr>
              <a:t>This is a turn Based Game, where each turn represents a season. Our aim is to maximise the population of the cities at the end of 5-years time. To increase the population of the city, the player must create housing and ensure sufficient supply of water and power. The player is also informed about various upcoming events like heavy rain prediction, droughts, etc. , which helps to predicts fluctuations in water’s/power’s supply/demand.</a:t>
            </a:r>
          </a:p>
          <a:p>
            <a:pPr>
              <a:lnSpc>
                <a:spcPts val="4199"/>
              </a:lnSpc>
            </a:pPr>
          </a:p>
          <a:p>
            <a:pPr>
              <a:lnSpc>
                <a:spcPts val="4199"/>
              </a:lnSpc>
            </a:pPr>
            <a:r>
              <a:rPr lang="en-US" sz="2799">
                <a:solidFill>
                  <a:srgbClr val="004AAD"/>
                </a:solidFill>
                <a:latin typeface="Open Sans 1 Bold"/>
              </a:rPr>
              <a:t>We also wanted to emphasize the importance of maintaining the infrastructure on which cities run. Hence, we added the feature of infrastructure degrading with time which player would have to repair.</a:t>
            </a:r>
          </a:p>
          <a:p>
            <a:pPr>
              <a:lnSpc>
                <a:spcPts val="4199"/>
              </a:lnSpc>
            </a:pPr>
          </a:p>
          <a:p>
            <a:pPr algn="l" marL="0" indent="0" lvl="0">
              <a:lnSpc>
                <a:spcPts val="4199"/>
              </a:lnSpc>
              <a:spcBef>
                <a:spcPct val="0"/>
              </a:spcBef>
            </a:pPr>
          </a:p>
        </p:txBody>
      </p:sp>
    </p:spTree>
  </p:cSld>
  <p:clrMapOvr>
    <a:masterClrMapping/>
  </p:clrMapOvr>
</p:sld>
</file>

<file path=ppt/slides/slide5.xml><?xml version="1.0" encoding="utf-8"?>
<p:sld xmlns:p="http://schemas.openxmlformats.org/presentationml/2006/main" xmlns:a="http://schemas.openxmlformats.org/drawingml/2006/main">
  <p:cSld>
    <p:bg>
      <p:bgPr>
        <a:gradFill rotWithShape="true">
          <a:gsLst>
            <a:gs pos="0">
              <a:srgbClr val="FFF7AD">
                <a:alpha val="100000"/>
              </a:srgbClr>
            </a:gs>
            <a:gs pos="100000">
              <a:srgbClr val="FFA9F9">
                <a:alpha val="100000"/>
              </a:srgbClr>
            </a:gs>
          </a:gsLst>
          <a:lin ang="0"/>
        </a:gradFill>
      </p:bgPr>
    </p:bg>
    <p:spTree>
      <p:nvGrpSpPr>
        <p:cNvPr id="1" name=""/>
        <p:cNvGrpSpPr/>
        <p:nvPr/>
      </p:nvGrpSpPr>
      <p:grpSpPr>
        <a:xfrm>
          <a:off x="0" y="0"/>
          <a:ext cx="0" cy="0"/>
          <a:chOff x="0" y="0"/>
          <a:chExt cx="0" cy="0"/>
        </a:xfrm>
      </p:grpSpPr>
      <p:sp>
        <p:nvSpPr>
          <p:cNvPr name="TextBox 2" id="2"/>
          <p:cNvSpPr txBox="true"/>
          <p:nvPr/>
        </p:nvSpPr>
        <p:spPr>
          <a:xfrm rot="0">
            <a:off x="1991267" y="501524"/>
            <a:ext cx="13544412" cy="2438400"/>
          </a:xfrm>
          <a:prstGeom prst="rect">
            <a:avLst/>
          </a:prstGeom>
        </p:spPr>
        <p:txBody>
          <a:bodyPr anchor="t" rtlCol="false" tIns="0" lIns="0" bIns="0" rIns="0">
            <a:spAutoFit/>
          </a:bodyPr>
          <a:lstStyle/>
          <a:p>
            <a:pPr marL="0" indent="0" lvl="0">
              <a:lnSpc>
                <a:spcPts val="9600"/>
              </a:lnSpc>
              <a:spcBef>
                <a:spcPct val="0"/>
              </a:spcBef>
            </a:pPr>
            <a:r>
              <a:rPr lang="en-US" sz="8000">
                <a:solidFill>
                  <a:srgbClr val="004AAD"/>
                </a:solidFill>
                <a:latin typeface="Open Sans 1 Bold"/>
              </a:rPr>
              <a:t>Programming Languages and Libraries</a:t>
            </a:r>
          </a:p>
        </p:txBody>
      </p:sp>
      <p:sp>
        <p:nvSpPr>
          <p:cNvPr name="TextBox 3" id="3"/>
          <p:cNvSpPr txBox="true"/>
          <p:nvPr/>
        </p:nvSpPr>
        <p:spPr>
          <a:xfrm rot="0">
            <a:off x="1991267" y="3579264"/>
            <a:ext cx="14089277" cy="6256020"/>
          </a:xfrm>
          <a:prstGeom prst="rect">
            <a:avLst/>
          </a:prstGeom>
        </p:spPr>
        <p:txBody>
          <a:bodyPr anchor="t" rtlCol="false" tIns="0" lIns="0" bIns="0" rIns="0">
            <a:spAutoFit/>
          </a:bodyPr>
          <a:lstStyle/>
          <a:p>
            <a:pPr>
              <a:lnSpc>
                <a:spcPts val="4199"/>
              </a:lnSpc>
            </a:pPr>
            <a:r>
              <a:rPr lang="en-US" sz="2799">
                <a:solidFill>
                  <a:srgbClr val="004AAD"/>
                </a:solidFill>
                <a:latin typeface="Open Sans 1 Bold"/>
              </a:rPr>
              <a:t>We used python programming language to make development easier, since we wanted to add multiple types of projects which had various ways of affecting each other and our graphics were not too heavy to render, so the speed of python was not a concern.</a:t>
            </a:r>
          </a:p>
          <a:p>
            <a:pPr>
              <a:lnSpc>
                <a:spcPts val="4199"/>
              </a:lnSpc>
            </a:pPr>
          </a:p>
          <a:p>
            <a:pPr>
              <a:lnSpc>
                <a:spcPts val="4199"/>
              </a:lnSpc>
            </a:pPr>
            <a:r>
              <a:rPr lang="en-US" sz="2799">
                <a:solidFill>
                  <a:srgbClr val="004AAD"/>
                </a:solidFill>
                <a:latin typeface="Open Sans 1 Bold"/>
              </a:rPr>
              <a:t>Since, our game idea required a significant amount of UI and since the user would continuously see this UI, it’s appearance was also important, Hence, we used the pygame_gui library for this purpose.We also had to create many custom components to fit the look for our game and for providing features like moving progress bar not present in the pygame_gui library.</a:t>
            </a:r>
          </a:p>
          <a:p>
            <a:pPr>
              <a:lnSpc>
                <a:spcPts val="4199"/>
              </a:lnSpc>
            </a:pPr>
            <a:r>
              <a:rPr lang="en-US" sz="2799">
                <a:solidFill>
                  <a:srgbClr val="004AAD"/>
                </a:solidFill>
                <a:latin typeface="Open Sans 1 Bold"/>
              </a:rPr>
              <a:t>We also used the default json module in python to parse the json files we used</a:t>
            </a:r>
          </a:p>
          <a:p>
            <a:pPr algn="l" marL="0" indent="0" lvl="0">
              <a:lnSpc>
                <a:spcPts val="4199"/>
              </a:lnSpc>
              <a:spcBef>
                <a:spcPct val="0"/>
              </a:spcBef>
            </a:pPr>
            <a:r>
              <a:rPr lang="en-US" sz="2799">
                <a:solidFill>
                  <a:srgbClr val="004AAD"/>
                </a:solidFill>
                <a:latin typeface="Open Sans 1 Bold"/>
              </a:rPr>
              <a:t>in our game.</a:t>
            </a:r>
          </a:p>
        </p:txBody>
      </p:sp>
    </p:spTree>
  </p:cSld>
  <p:clrMapOvr>
    <a:masterClrMapping/>
  </p:clrMapOvr>
</p:sld>
</file>

<file path=ppt/slides/slide6.xml><?xml version="1.0" encoding="utf-8"?>
<p:sld xmlns:p="http://schemas.openxmlformats.org/presentationml/2006/main" xmlns:a="http://schemas.openxmlformats.org/drawingml/2006/main">
  <p:cSld>
    <p:bg>
      <p:bgPr>
        <a:gradFill rotWithShape="true">
          <a:gsLst>
            <a:gs pos="0">
              <a:srgbClr val="FFF7AD">
                <a:alpha val="100000"/>
              </a:srgbClr>
            </a:gs>
            <a:gs pos="100000">
              <a:srgbClr val="FFA9F9">
                <a:alpha val="100000"/>
              </a:srgbClr>
            </a:gs>
          </a:gsLst>
          <a:lin ang="0"/>
        </a:gradFill>
      </p:bgPr>
    </p:bg>
    <p:spTree>
      <p:nvGrpSpPr>
        <p:cNvPr id="1" name=""/>
        <p:cNvGrpSpPr/>
        <p:nvPr/>
      </p:nvGrpSpPr>
      <p:grpSpPr>
        <a:xfrm>
          <a:off x="0" y="0"/>
          <a:ext cx="0" cy="0"/>
          <a:chOff x="0" y="0"/>
          <a:chExt cx="0" cy="0"/>
        </a:xfrm>
      </p:grpSpPr>
      <p:sp>
        <p:nvSpPr>
          <p:cNvPr name="TextBox 2" id="2"/>
          <p:cNvSpPr txBox="true"/>
          <p:nvPr/>
        </p:nvSpPr>
        <p:spPr>
          <a:xfrm rot="0">
            <a:off x="2099361" y="1366282"/>
            <a:ext cx="13544412" cy="1219200"/>
          </a:xfrm>
          <a:prstGeom prst="rect">
            <a:avLst/>
          </a:prstGeom>
        </p:spPr>
        <p:txBody>
          <a:bodyPr anchor="t" rtlCol="false" tIns="0" lIns="0" bIns="0" rIns="0">
            <a:spAutoFit/>
          </a:bodyPr>
          <a:lstStyle/>
          <a:p>
            <a:pPr marL="0" indent="0" lvl="0">
              <a:lnSpc>
                <a:spcPts val="9600"/>
              </a:lnSpc>
              <a:spcBef>
                <a:spcPct val="0"/>
              </a:spcBef>
            </a:pPr>
            <a:r>
              <a:rPr lang="en-US" sz="8000">
                <a:solidFill>
                  <a:srgbClr val="004AAD"/>
                </a:solidFill>
                <a:latin typeface="Open Sans 1 Bold"/>
              </a:rPr>
              <a:t>Rendering and Graphics</a:t>
            </a:r>
          </a:p>
        </p:txBody>
      </p:sp>
      <p:sp>
        <p:nvSpPr>
          <p:cNvPr name="TextBox 3" id="3"/>
          <p:cNvSpPr txBox="true"/>
          <p:nvPr/>
        </p:nvSpPr>
        <p:spPr>
          <a:xfrm rot="0">
            <a:off x="2099361" y="4065690"/>
            <a:ext cx="14089277" cy="5208270"/>
          </a:xfrm>
          <a:prstGeom prst="rect">
            <a:avLst/>
          </a:prstGeom>
        </p:spPr>
        <p:txBody>
          <a:bodyPr anchor="t" rtlCol="false" tIns="0" lIns="0" bIns="0" rIns="0">
            <a:spAutoFit/>
          </a:bodyPr>
          <a:lstStyle/>
          <a:p>
            <a:pPr>
              <a:lnSpc>
                <a:spcPts val="4199"/>
              </a:lnSpc>
            </a:pPr>
            <a:r>
              <a:rPr lang="en-US" sz="2799">
                <a:solidFill>
                  <a:srgbClr val="004AAD"/>
                </a:solidFill>
                <a:latin typeface="Open Sans 1 Bold"/>
              </a:rPr>
              <a:t>Since, our game requires mainly placing different objects, technically a 2-D game would suffice. But, to have a better and more elegant look we  decided to use an isometric art-style. This allowed us to achieve a 3-D like look. </a:t>
            </a:r>
          </a:p>
          <a:p>
            <a:pPr>
              <a:lnSpc>
                <a:spcPts val="4199"/>
              </a:lnSpc>
            </a:pPr>
          </a:p>
          <a:p>
            <a:pPr>
              <a:lnSpc>
                <a:spcPts val="4199"/>
              </a:lnSpc>
            </a:pPr>
            <a:r>
              <a:rPr lang="en-US" sz="2799">
                <a:solidFill>
                  <a:srgbClr val="004AAD"/>
                </a:solidFill>
                <a:latin typeface="Open Sans 1 Bold"/>
              </a:rPr>
              <a:t>We wrote all the code for managing the rendering in isometric-style and for selecting and adding objects.</a:t>
            </a:r>
          </a:p>
          <a:p>
            <a:pPr>
              <a:lnSpc>
                <a:spcPts val="4199"/>
              </a:lnSpc>
            </a:pPr>
          </a:p>
          <a:p>
            <a:pPr>
              <a:lnSpc>
                <a:spcPts val="4199"/>
              </a:lnSpc>
            </a:pPr>
            <a:r>
              <a:rPr lang="en-US" sz="2799">
                <a:solidFill>
                  <a:srgbClr val="004AAD"/>
                </a:solidFill>
                <a:latin typeface="Open Sans 1 Bold"/>
              </a:rPr>
              <a:t>We also added a simple animation for windmills using a list of images to simulate windmill’s movement.</a:t>
            </a:r>
          </a:p>
          <a:p>
            <a:pPr algn="l" marL="0" indent="0" lvl="0">
              <a:lnSpc>
                <a:spcPts val="4199"/>
              </a:lnSpc>
              <a:spcBef>
                <a:spcPct val="0"/>
              </a:spcBef>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7AD">
                <a:alpha val="100000"/>
              </a:srgbClr>
            </a:gs>
            <a:gs pos="100000">
              <a:srgbClr val="FFA9F9">
                <a:alpha val="100000"/>
              </a:srgbClr>
            </a:gs>
          </a:gsLst>
          <a:lin ang="0"/>
        </a:gradFill>
      </p:bgPr>
    </p:bg>
    <p:spTree>
      <p:nvGrpSpPr>
        <p:cNvPr id="1" name=""/>
        <p:cNvGrpSpPr/>
        <p:nvPr/>
      </p:nvGrpSpPr>
      <p:grpSpPr>
        <a:xfrm>
          <a:off x="0" y="0"/>
          <a:ext cx="0" cy="0"/>
          <a:chOff x="0" y="0"/>
          <a:chExt cx="0" cy="0"/>
        </a:xfrm>
      </p:grpSpPr>
      <p:sp>
        <p:nvSpPr>
          <p:cNvPr name="TextBox 2" id="2"/>
          <p:cNvSpPr txBox="true"/>
          <p:nvPr/>
        </p:nvSpPr>
        <p:spPr>
          <a:xfrm rot="0">
            <a:off x="1216588" y="3309027"/>
            <a:ext cx="13224519" cy="5732145"/>
          </a:xfrm>
          <a:prstGeom prst="rect">
            <a:avLst/>
          </a:prstGeom>
        </p:spPr>
        <p:txBody>
          <a:bodyPr anchor="t" rtlCol="false" tIns="0" lIns="0" bIns="0" rIns="0">
            <a:spAutoFit/>
          </a:bodyPr>
          <a:lstStyle/>
          <a:p>
            <a:pPr>
              <a:lnSpc>
                <a:spcPts val="4199"/>
              </a:lnSpc>
            </a:pPr>
            <a:r>
              <a:rPr lang="en-US" sz="2799">
                <a:solidFill>
                  <a:srgbClr val="004AAD"/>
                </a:solidFill>
                <a:latin typeface="Open Sans 1 Bold"/>
              </a:rPr>
              <a:t>It is important to balance the relation between different components in game like this, like how much water a city can consume or how much water can a water tank store. We may also want to add other features like a sewage treatment plant.</a:t>
            </a:r>
          </a:p>
          <a:p>
            <a:pPr>
              <a:lnSpc>
                <a:spcPts val="4199"/>
              </a:lnSpc>
            </a:pPr>
            <a:r>
              <a:rPr lang="en-US" sz="2799">
                <a:solidFill>
                  <a:srgbClr val="004AAD"/>
                </a:solidFill>
                <a:latin typeface="Open Sans 1 Bold"/>
              </a:rPr>
              <a:t>To make this easier we have used  JSON files to abstract out different parameters like cost, maintenance rate, Img paths, etc. from the main python code, so that balancing the game by changing these parameters is much easier.</a:t>
            </a:r>
          </a:p>
          <a:p>
            <a:pPr>
              <a:lnSpc>
                <a:spcPts val="4199"/>
              </a:lnSpc>
            </a:pPr>
          </a:p>
          <a:p>
            <a:pPr algn="l" marL="0" indent="0" lvl="0">
              <a:lnSpc>
                <a:spcPts val="4199"/>
              </a:lnSpc>
              <a:spcBef>
                <a:spcPct val="0"/>
              </a:spcBef>
            </a:pPr>
            <a:r>
              <a:rPr lang="en-US" sz="2799">
                <a:solidFill>
                  <a:srgbClr val="004AAD"/>
                </a:solidFill>
                <a:latin typeface="Open Sans 1 Bold"/>
              </a:rPr>
              <a:t>We also made a basic map editor where by editing an image, we could change the corresponding map in the game.</a:t>
            </a:r>
          </a:p>
        </p:txBody>
      </p:sp>
      <p:sp>
        <p:nvSpPr>
          <p:cNvPr name="Freeform 3" id="3"/>
          <p:cNvSpPr/>
          <p:nvPr/>
        </p:nvSpPr>
        <p:spPr>
          <a:xfrm flipH="false" flipV="false" rot="0">
            <a:off x="14441107" y="5708622"/>
            <a:ext cx="3308831" cy="3332550"/>
          </a:xfrm>
          <a:custGeom>
            <a:avLst/>
            <a:gdLst/>
            <a:ahLst/>
            <a:cxnLst/>
            <a:rect r="r" b="b" t="t" l="l"/>
            <a:pathLst>
              <a:path h="3332550" w="3308831">
                <a:moveTo>
                  <a:pt x="0" y="0"/>
                </a:moveTo>
                <a:lnTo>
                  <a:pt x="3308830" y="0"/>
                </a:lnTo>
                <a:lnTo>
                  <a:pt x="3308830" y="3332550"/>
                </a:lnTo>
                <a:lnTo>
                  <a:pt x="0" y="3332550"/>
                </a:lnTo>
                <a:lnTo>
                  <a:pt x="0" y="0"/>
                </a:lnTo>
                <a:close/>
              </a:path>
            </a:pathLst>
          </a:custGeom>
          <a:blipFill>
            <a:blip r:embed="rId2"/>
            <a:stretch>
              <a:fillRect l="0" t="0" r="0" b="0"/>
            </a:stretch>
          </a:blipFill>
        </p:spPr>
      </p:sp>
      <p:sp>
        <p:nvSpPr>
          <p:cNvPr name="TextBox 4" id="4"/>
          <p:cNvSpPr txBox="true"/>
          <p:nvPr/>
        </p:nvSpPr>
        <p:spPr>
          <a:xfrm rot="0">
            <a:off x="1216588" y="1258187"/>
            <a:ext cx="13544412" cy="1219200"/>
          </a:xfrm>
          <a:prstGeom prst="rect">
            <a:avLst/>
          </a:prstGeom>
        </p:spPr>
        <p:txBody>
          <a:bodyPr anchor="t" rtlCol="false" tIns="0" lIns="0" bIns="0" rIns="0">
            <a:spAutoFit/>
          </a:bodyPr>
          <a:lstStyle/>
          <a:p>
            <a:pPr marL="0" indent="0" lvl="0">
              <a:lnSpc>
                <a:spcPts val="9600"/>
              </a:lnSpc>
              <a:spcBef>
                <a:spcPct val="0"/>
              </a:spcBef>
            </a:pPr>
            <a:r>
              <a:rPr lang="en-US" sz="8000">
                <a:solidFill>
                  <a:srgbClr val="004AAD"/>
                </a:solidFill>
                <a:latin typeface="Open Sans 1 Bold"/>
              </a:rPr>
              <a:t>Easy Modification </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7AD">
                <a:alpha val="100000"/>
              </a:srgbClr>
            </a:gs>
            <a:gs pos="100000">
              <a:srgbClr val="FFA9F9">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334441" y="2787731"/>
            <a:ext cx="5813822" cy="3270275"/>
          </a:xfrm>
          <a:custGeom>
            <a:avLst/>
            <a:gdLst/>
            <a:ahLst/>
            <a:cxnLst/>
            <a:rect r="r" b="b" t="t" l="l"/>
            <a:pathLst>
              <a:path h="3270275" w="5813822">
                <a:moveTo>
                  <a:pt x="0" y="0"/>
                </a:moveTo>
                <a:lnTo>
                  <a:pt x="5813822" y="0"/>
                </a:lnTo>
                <a:lnTo>
                  <a:pt x="5813822" y="3270275"/>
                </a:lnTo>
                <a:lnTo>
                  <a:pt x="0" y="3270275"/>
                </a:lnTo>
                <a:lnTo>
                  <a:pt x="0" y="0"/>
                </a:lnTo>
                <a:close/>
              </a:path>
            </a:pathLst>
          </a:custGeom>
          <a:blipFill>
            <a:blip r:embed="rId2"/>
            <a:stretch>
              <a:fillRect l="0" t="0" r="0" b="0"/>
            </a:stretch>
          </a:blipFill>
        </p:spPr>
      </p:sp>
      <p:sp>
        <p:nvSpPr>
          <p:cNvPr name="Freeform 3" id="3"/>
          <p:cNvSpPr/>
          <p:nvPr/>
        </p:nvSpPr>
        <p:spPr>
          <a:xfrm flipH="false" flipV="false" rot="0">
            <a:off x="9653924" y="6005680"/>
            <a:ext cx="6338724" cy="3619411"/>
          </a:xfrm>
          <a:custGeom>
            <a:avLst/>
            <a:gdLst/>
            <a:ahLst/>
            <a:cxnLst/>
            <a:rect r="r" b="b" t="t" l="l"/>
            <a:pathLst>
              <a:path h="3619411" w="6338724">
                <a:moveTo>
                  <a:pt x="0" y="0"/>
                </a:moveTo>
                <a:lnTo>
                  <a:pt x="6338724" y="0"/>
                </a:lnTo>
                <a:lnTo>
                  <a:pt x="6338724" y="3619411"/>
                </a:lnTo>
                <a:lnTo>
                  <a:pt x="0" y="3619411"/>
                </a:lnTo>
                <a:lnTo>
                  <a:pt x="0" y="0"/>
                </a:lnTo>
                <a:close/>
              </a:path>
            </a:pathLst>
          </a:custGeom>
          <a:blipFill>
            <a:blip r:embed="rId3"/>
            <a:stretch>
              <a:fillRect l="-755" t="0" r="-755" b="0"/>
            </a:stretch>
          </a:blipFill>
        </p:spPr>
      </p:sp>
      <p:sp>
        <p:nvSpPr>
          <p:cNvPr name="TextBox 4" id="4"/>
          <p:cNvSpPr txBox="true"/>
          <p:nvPr/>
        </p:nvSpPr>
        <p:spPr>
          <a:xfrm rot="0">
            <a:off x="2101557" y="1028700"/>
            <a:ext cx="14084886" cy="1219200"/>
          </a:xfrm>
          <a:prstGeom prst="rect">
            <a:avLst/>
          </a:prstGeom>
        </p:spPr>
        <p:txBody>
          <a:bodyPr anchor="t" rtlCol="false" tIns="0" lIns="0" bIns="0" rIns="0">
            <a:spAutoFit/>
          </a:bodyPr>
          <a:lstStyle/>
          <a:p>
            <a:pPr marL="0" indent="0" lvl="0">
              <a:lnSpc>
                <a:spcPts val="9600"/>
              </a:lnSpc>
              <a:spcBef>
                <a:spcPct val="0"/>
              </a:spcBef>
            </a:pPr>
            <a:r>
              <a:rPr lang="en-US" sz="8000">
                <a:solidFill>
                  <a:srgbClr val="004AAD"/>
                </a:solidFill>
                <a:latin typeface="Open Sans 2 Bold"/>
              </a:rPr>
              <a:t>Implementation Highlights</a:t>
            </a:r>
          </a:p>
        </p:txBody>
      </p:sp>
      <p:sp>
        <p:nvSpPr>
          <p:cNvPr name="TextBox 5" id="5"/>
          <p:cNvSpPr txBox="true"/>
          <p:nvPr/>
        </p:nvSpPr>
        <p:spPr>
          <a:xfrm rot="0">
            <a:off x="8420944" y="3346705"/>
            <a:ext cx="8162317" cy="1426818"/>
          </a:xfrm>
          <a:prstGeom prst="rect">
            <a:avLst/>
          </a:prstGeom>
        </p:spPr>
        <p:txBody>
          <a:bodyPr anchor="t" rtlCol="false" tIns="0" lIns="0" bIns="0" rIns="0">
            <a:spAutoFit/>
          </a:bodyPr>
          <a:lstStyle/>
          <a:p>
            <a:pPr algn="ctr">
              <a:lnSpc>
                <a:spcPts val="11656"/>
              </a:lnSpc>
            </a:pPr>
            <a:r>
              <a:rPr lang="en-US" sz="8326">
                <a:solidFill>
                  <a:srgbClr val="004AAD"/>
                </a:solidFill>
                <a:latin typeface="Canva Sans Bold"/>
              </a:rPr>
              <a:t>Start Page</a:t>
            </a:r>
          </a:p>
        </p:txBody>
      </p:sp>
      <p:sp>
        <p:nvSpPr>
          <p:cNvPr name="TextBox 6" id="6"/>
          <p:cNvSpPr txBox="true"/>
          <p:nvPr/>
        </p:nvSpPr>
        <p:spPr>
          <a:xfrm rot="0">
            <a:off x="682427" y="6915256"/>
            <a:ext cx="8162317" cy="1344265"/>
          </a:xfrm>
          <a:prstGeom prst="rect">
            <a:avLst/>
          </a:prstGeom>
        </p:spPr>
        <p:txBody>
          <a:bodyPr anchor="t" rtlCol="false" tIns="0" lIns="0" bIns="0" rIns="0">
            <a:spAutoFit/>
          </a:bodyPr>
          <a:lstStyle/>
          <a:p>
            <a:pPr algn="ctr">
              <a:lnSpc>
                <a:spcPts val="10956"/>
              </a:lnSpc>
            </a:pPr>
            <a:r>
              <a:rPr lang="en-US" sz="7826">
                <a:solidFill>
                  <a:srgbClr val="004AAD"/>
                </a:solidFill>
                <a:latin typeface="Canva Sans Bold"/>
              </a:rPr>
              <a:t>Game Map</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7AD">
                <a:alpha val="100000"/>
              </a:srgbClr>
            </a:gs>
            <a:gs pos="100000">
              <a:srgbClr val="FFA9F9">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334441" y="2787731"/>
            <a:ext cx="5813822" cy="3270275"/>
          </a:xfrm>
          <a:custGeom>
            <a:avLst/>
            <a:gdLst/>
            <a:ahLst/>
            <a:cxnLst/>
            <a:rect r="r" b="b" t="t" l="l"/>
            <a:pathLst>
              <a:path h="3270275" w="5813822">
                <a:moveTo>
                  <a:pt x="0" y="0"/>
                </a:moveTo>
                <a:lnTo>
                  <a:pt x="5813822" y="0"/>
                </a:lnTo>
                <a:lnTo>
                  <a:pt x="5813822" y="3270275"/>
                </a:lnTo>
                <a:lnTo>
                  <a:pt x="0" y="3270275"/>
                </a:lnTo>
                <a:lnTo>
                  <a:pt x="0" y="0"/>
                </a:lnTo>
                <a:close/>
              </a:path>
            </a:pathLst>
          </a:custGeom>
          <a:blipFill>
            <a:blip r:embed="rId2"/>
            <a:stretch>
              <a:fillRect l="0" t="0" r="0" b="0"/>
            </a:stretch>
          </a:blipFill>
        </p:spPr>
      </p:sp>
      <p:sp>
        <p:nvSpPr>
          <p:cNvPr name="Freeform 3" id="3"/>
          <p:cNvSpPr/>
          <p:nvPr/>
        </p:nvSpPr>
        <p:spPr>
          <a:xfrm flipH="false" flipV="false" rot="0">
            <a:off x="9632590" y="6058006"/>
            <a:ext cx="6160908" cy="3465511"/>
          </a:xfrm>
          <a:custGeom>
            <a:avLst/>
            <a:gdLst/>
            <a:ahLst/>
            <a:cxnLst/>
            <a:rect r="r" b="b" t="t" l="l"/>
            <a:pathLst>
              <a:path h="3465511" w="6160908">
                <a:moveTo>
                  <a:pt x="0" y="0"/>
                </a:moveTo>
                <a:lnTo>
                  <a:pt x="6160908" y="0"/>
                </a:lnTo>
                <a:lnTo>
                  <a:pt x="6160908" y="3465510"/>
                </a:lnTo>
                <a:lnTo>
                  <a:pt x="0" y="3465510"/>
                </a:lnTo>
                <a:lnTo>
                  <a:pt x="0" y="0"/>
                </a:lnTo>
                <a:close/>
              </a:path>
            </a:pathLst>
          </a:custGeom>
          <a:blipFill>
            <a:blip r:embed="rId3"/>
            <a:stretch>
              <a:fillRect l="0" t="0" r="0" b="0"/>
            </a:stretch>
          </a:blipFill>
        </p:spPr>
      </p:sp>
      <p:sp>
        <p:nvSpPr>
          <p:cNvPr name="TextBox 4" id="4"/>
          <p:cNvSpPr txBox="true"/>
          <p:nvPr/>
        </p:nvSpPr>
        <p:spPr>
          <a:xfrm rot="0">
            <a:off x="2101557" y="1028700"/>
            <a:ext cx="14084886" cy="1219200"/>
          </a:xfrm>
          <a:prstGeom prst="rect">
            <a:avLst/>
          </a:prstGeom>
        </p:spPr>
        <p:txBody>
          <a:bodyPr anchor="t" rtlCol="false" tIns="0" lIns="0" bIns="0" rIns="0">
            <a:spAutoFit/>
          </a:bodyPr>
          <a:lstStyle/>
          <a:p>
            <a:pPr marL="0" indent="0" lvl="0">
              <a:lnSpc>
                <a:spcPts val="9600"/>
              </a:lnSpc>
              <a:spcBef>
                <a:spcPct val="0"/>
              </a:spcBef>
            </a:pPr>
            <a:r>
              <a:rPr lang="en-US" sz="8000">
                <a:solidFill>
                  <a:srgbClr val="004AAD"/>
                </a:solidFill>
                <a:latin typeface="Open Sans 2 Bold"/>
              </a:rPr>
              <a:t>Implementation Highlights</a:t>
            </a:r>
          </a:p>
        </p:txBody>
      </p:sp>
      <p:sp>
        <p:nvSpPr>
          <p:cNvPr name="TextBox 5" id="5"/>
          <p:cNvSpPr txBox="true"/>
          <p:nvPr/>
        </p:nvSpPr>
        <p:spPr>
          <a:xfrm rot="0">
            <a:off x="8420944" y="3384805"/>
            <a:ext cx="8162317" cy="1094073"/>
          </a:xfrm>
          <a:prstGeom prst="rect">
            <a:avLst/>
          </a:prstGeom>
        </p:spPr>
        <p:txBody>
          <a:bodyPr anchor="t" rtlCol="false" tIns="0" lIns="0" bIns="0" rIns="0">
            <a:spAutoFit/>
          </a:bodyPr>
          <a:lstStyle/>
          <a:p>
            <a:pPr algn="ctr">
              <a:lnSpc>
                <a:spcPts val="8996"/>
              </a:lnSpc>
            </a:pPr>
            <a:r>
              <a:rPr lang="en-US" sz="6426">
                <a:solidFill>
                  <a:srgbClr val="004AAD"/>
                </a:solidFill>
                <a:latin typeface="Canva Sans Bold"/>
              </a:rPr>
              <a:t>Project Placement</a:t>
            </a:r>
          </a:p>
        </p:txBody>
      </p:sp>
      <p:sp>
        <p:nvSpPr>
          <p:cNvPr name="TextBox 6" id="6"/>
          <p:cNvSpPr txBox="true"/>
          <p:nvPr/>
        </p:nvSpPr>
        <p:spPr>
          <a:xfrm rot="0">
            <a:off x="682427" y="6905731"/>
            <a:ext cx="8162317" cy="1426818"/>
          </a:xfrm>
          <a:prstGeom prst="rect">
            <a:avLst/>
          </a:prstGeom>
        </p:spPr>
        <p:txBody>
          <a:bodyPr anchor="t" rtlCol="false" tIns="0" lIns="0" bIns="0" rIns="0">
            <a:spAutoFit/>
          </a:bodyPr>
          <a:lstStyle/>
          <a:p>
            <a:pPr algn="ctr">
              <a:lnSpc>
                <a:spcPts val="11656"/>
              </a:lnSpc>
            </a:pPr>
            <a:r>
              <a:rPr lang="en-US" sz="8326">
                <a:solidFill>
                  <a:srgbClr val="004AAD"/>
                </a:solidFill>
                <a:latin typeface="Canva Sans Bold"/>
              </a:rPr>
              <a:t>Game UI</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DAGC3NaZ1RA</dc:identifier>
  <dcterms:modified xsi:type="dcterms:W3CDTF">2011-08-01T06:04:30Z</dcterms:modified>
  <cp:revision>1</cp:revision>
  <dc:title>SUSTAINA-TROPOLIS</dc:title>
</cp:coreProperties>
</file>